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9" r:id="rId2"/>
    <p:sldId id="268" r:id="rId3"/>
    <p:sldId id="266" r:id="rId4"/>
    <p:sldId id="278" r:id="rId5"/>
    <p:sldId id="271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ffith,Casey Todd" initials="GT" lastIdx="1" clrIdx="0">
    <p:extLst>
      <p:ext uri="{19B8F6BF-5375-455C-9EA6-DF929625EA0E}">
        <p15:presenceInfo xmlns:p15="http://schemas.microsoft.com/office/powerpoint/2012/main" userId="S::lilgriff@ufl.edu::009216cc-1eba-4c69-adc0-01c8cee2fe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A5"/>
    <a:srgbClr val="F370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0"/>
    <p:restoredTop sz="94650"/>
  </p:normalViewPr>
  <p:slideViewPr>
    <p:cSldViewPr snapToGrid="0" snapToObjects="1">
      <p:cViewPr>
        <p:scale>
          <a:sx n="120" d="100"/>
          <a:sy n="120" d="100"/>
        </p:scale>
        <p:origin x="145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BC2E7-7EF3-AA42-8E34-11D1AB0DB1E2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CD99-D899-354E-B09E-60AE4B35F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6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1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4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8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630C-3D26-3945-B70F-74B92AAB63C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B9C3-2961-A14E-B18F-BA1DAA67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oval.ufl.edu/start-new-reques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pproval.ufl.edu/Help/Definitions/#Program_Level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pproval.ufl.edu/Help/Definitions/#student_learning_outcomes" TargetMode="External"/><Relationship Id="rId5" Type="http://schemas.openxmlformats.org/officeDocument/2006/relationships/hyperlink" Target="http://approval.ufl.edu/Help/Definitions/#Major" TargetMode="External"/><Relationship Id="rId4" Type="http://schemas.openxmlformats.org/officeDocument/2006/relationships/hyperlink" Target="http://approval.ufl.edu/Help/Definitions/#CIP_co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roval.ufl.edu/media/approvalufledu/CAVP_Pre-Proposal_Template_revised_10-17-19_Not_ADA.DOCX" TargetMode="External"/><Relationship Id="rId5" Type="http://schemas.openxmlformats.org/officeDocument/2006/relationships/hyperlink" Target="http://aa.ufl.edu/policies/academic-degree-programs/evaluation-criteria/" TargetMode="External"/><Relationship Id="rId4" Type="http://schemas.openxmlformats.org/officeDocument/2006/relationships/hyperlink" Target="http://aa.ufl.edu/policies/academic-degree-programs/flowchar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roval.ufl.edu/media/approvalufledu/Limited_Access_Form.pdf" TargetMode="External"/><Relationship Id="rId5" Type="http://schemas.openxmlformats.org/officeDocument/2006/relationships/hyperlink" Target="https://approval.ufl.edu/media/approvalufledu/Appendix-A_New_Degree_Proposal_Worksheets.xlsx" TargetMode="External"/><Relationship Id="rId4" Type="http://schemas.openxmlformats.org/officeDocument/2006/relationships/hyperlink" Target="https://approval.ufl.edu/media/approvalufledu/New_Degree_Proposal_Template_Revised_Dec_2019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oval.ufl.edu/start-new-reques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ecure.aa.ufl.edu/Approval/reports/12432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oval.ufl.edu/start-new-reques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ecure.aa.ufl.edu/Approval/reports/11297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884" y="0"/>
            <a:ext cx="1219834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2391" y="1018132"/>
            <a:ext cx="6619965" cy="108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50"/>
              </a:lnSpc>
            </a:pPr>
            <a:r>
              <a:rPr lang="en-US" sz="4125" b="1" dirty="0">
                <a:solidFill>
                  <a:schemeClr val="bg1"/>
                </a:solidFill>
                <a:latin typeface="Gentona SemiBold" charset="0"/>
                <a:ea typeface="Gentona SemiBold" charset="0"/>
                <a:cs typeface="Gentona SemiBold" charset="0"/>
              </a:rPr>
              <a:t>Academic Approval </a:t>
            </a:r>
          </a:p>
          <a:p>
            <a:pPr>
              <a:lnSpc>
                <a:spcPts val="3750"/>
              </a:lnSpc>
            </a:pPr>
            <a:r>
              <a:rPr lang="en-US" sz="4125" b="1" dirty="0">
                <a:solidFill>
                  <a:schemeClr val="bg1"/>
                </a:solidFill>
                <a:latin typeface="Gentona SemiBold" charset="0"/>
                <a:ea typeface="Gentona SemiBold" charset="0"/>
                <a:cs typeface="Gentona SemiBold" charset="0"/>
              </a:rPr>
              <a:t>Tracking System</a:t>
            </a:r>
            <a:endParaRPr lang="en-US" sz="6675" b="1" dirty="0">
              <a:solidFill>
                <a:schemeClr val="bg1"/>
              </a:solidFill>
              <a:latin typeface="Gentona SemiBold" charset="0"/>
              <a:ea typeface="Gentona SemiBold" charset="0"/>
              <a:cs typeface="Gentona Semi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391" y="2672006"/>
            <a:ext cx="7929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Gentona SemiBold" charset="0"/>
                <a:ea typeface="Gentona SemiBold" charset="0"/>
                <a:cs typeface="Gentona SemiBold" charset="0"/>
              </a:rPr>
              <a:t>Casey T. Griffith</a:t>
            </a:r>
          </a:p>
          <a:p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Assistant Director of Curriculum and Academic Policy</a:t>
            </a:r>
            <a:b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Office of Undergraduate Affairs</a:t>
            </a:r>
            <a:endParaRPr lang="en-US" sz="1200" b="1" dirty="0">
              <a:solidFill>
                <a:schemeClr val="bg1"/>
              </a:solidFill>
              <a:latin typeface="Gentona SemiBold" charset="0"/>
              <a:ea typeface="Gentona SemiBold" charset="0"/>
              <a:cs typeface="Genton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1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5339" y="0"/>
            <a:ext cx="1219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98953" y="2778711"/>
            <a:ext cx="3546092" cy="694285"/>
          </a:xfrm>
          <a:prstGeom prst="rect">
            <a:avLst/>
          </a:prstGeom>
          <a:solidFill>
            <a:srgbClr val="F37021">
              <a:alpha val="50196"/>
            </a:srgbClr>
          </a:solidFill>
          <a:ln w="38100">
            <a:solidFill>
              <a:srgbClr val="0021A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938642" y="2801330"/>
            <a:ext cx="3471302" cy="82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Creating a New Professional Degree Program</a:t>
            </a:r>
          </a:p>
          <a:p>
            <a:pPr algn="ctr"/>
            <a:endParaRPr lang="en-US" sz="1575" b="1" spc="255" dirty="0">
              <a:solidFill>
                <a:schemeClr val="bg1"/>
              </a:solidFill>
              <a:latin typeface="Gentona SemiBold" charset="0"/>
              <a:ea typeface="Gentona SemiBold" charset="0"/>
              <a:cs typeface="Gentona SemiBold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002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4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55113" y="-92566"/>
            <a:ext cx="12454226" cy="7015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392" y="898232"/>
            <a:ext cx="538125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Where to Start:</a:t>
            </a:r>
          </a:p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Using the Approval System to submit a New Degree Request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5979" y="6356059"/>
            <a:ext cx="6432042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  <a:hlinkClick r:id="rId3"/>
              </a:rPr>
              <a:t>https://approval.ufl.edu/start-new-request/</a:t>
            </a:r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44605" y="1513561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D4B9F7-B6D0-4D23-8424-05535B2AED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205" y="1601928"/>
            <a:ext cx="7359590" cy="482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74665" y="-99021"/>
            <a:ext cx="12308114" cy="6923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640" y="862524"/>
            <a:ext cx="4757712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v. New Major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44605" y="1232757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0896" y="1372509"/>
            <a:ext cx="739238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ntona Book"/>
              </a:rPr>
              <a:t>This process should be used to request a </a:t>
            </a:r>
            <a:r>
              <a:rPr lang="en-US" b="1" dirty="0">
                <a:latin typeface="Gentona Book"/>
              </a:rPr>
              <a:t>new degree program</a:t>
            </a:r>
            <a:r>
              <a:rPr lang="en-US" dirty="0">
                <a:latin typeface="Gentona Book"/>
              </a:rPr>
              <a:t>. This process may only be used if UF is </a:t>
            </a:r>
            <a:r>
              <a:rPr lang="en-US" b="1" dirty="0">
                <a:latin typeface="Gentona Book"/>
              </a:rPr>
              <a:t>not </a:t>
            </a:r>
            <a:r>
              <a:rPr lang="en-US" dirty="0">
                <a:latin typeface="Gentona Book"/>
              </a:rPr>
              <a:t>already approved to offer the same </a:t>
            </a:r>
            <a:r>
              <a:rPr lang="en-US" dirty="0">
                <a:latin typeface="Gentona Book"/>
                <a:hlinkClick r:id="rId3"/>
              </a:rPr>
              <a:t>degree program level</a:t>
            </a:r>
            <a:r>
              <a:rPr lang="en-US" dirty="0">
                <a:latin typeface="Gentona Book"/>
              </a:rPr>
              <a:t> (e.g., Bachelor’s, Professional Doctorate) under the requested </a:t>
            </a:r>
            <a:r>
              <a:rPr lang="en-US" dirty="0">
                <a:latin typeface="Gentona Book"/>
                <a:hlinkClick r:id="rId4"/>
              </a:rPr>
              <a:t>CIP code</a:t>
            </a:r>
            <a:r>
              <a:rPr lang="en-US" dirty="0">
                <a:latin typeface="Gentona Book"/>
              </a:rPr>
              <a:t>. If UF </a:t>
            </a:r>
            <a:r>
              <a:rPr lang="en-US" b="1" dirty="0">
                <a:latin typeface="Gentona Book"/>
              </a:rPr>
              <a:t>is </a:t>
            </a:r>
            <a:r>
              <a:rPr lang="en-US" dirty="0">
                <a:latin typeface="Gentona Book"/>
              </a:rPr>
              <a:t>already approved to offer the same degree program level under the requested CIP code, then the appropriate request may instead be a new major in an existing degree program, or a new track in an existing major. The proposed degree program must include at least one </a:t>
            </a:r>
            <a:r>
              <a:rPr lang="en-US" dirty="0">
                <a:latin typeface="Gentona Book"/>
                <a:hlinkClick r:id="rId5"/>
              </a:rPr>
              <a:t>major</a:t>
            </a:r>
            <a:r>
              <a:rPr lang="en-US" dirty="0">
                <a:latin typeface="Gentona Book"/>
              </a:rPr>
              <a:t> but may have multiple majors.</a:t>
            </a:r>
          </a:p>
          <a:p>
            <a:endParaRPr lang="en-US" dirty="0">
              <a:latin typeface="Gentona Book"/>
            </a:endParaRPr>
          </a:p>
          <a:p>
            <a:r>
              <a:rPr lang="en-US" dirty="0">
                <a:latin typeface="Gentona Book"/>
              </a:rPr>
              <a:t>IMPORTANT: All degree programs and majors must have associated </a:t>
            </a:r>
            <a:r>
              <a:rPr lang="en-US" dirty="0">
                <a:latin typeface="Gentona Book"/>
                <a:hlinkClick r:id="rId6"/>
              </a:rPr>
              <a:t>Student Learning Outcomes</a:t>
            </a:r>
            <a:r>
              <a:rPr lang="en-US" dirty="0">
                <a:latin typeface="Gentona Book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BDB20-CFF4-4029-A66B-9A16055B1B36}"/>
              </a:ext>
            </a:extLst>
          </p:cNvPr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</p:spTree>
    <p:extLst>
      <p:ext uri="{BB962C8B-B14F-4D97-AF65-F5344CB8AC3E}">
        <p14:creationId xmlns:p14="http://schemas.microsoft.com/office/powerpoint/2010/main" val="313602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2057" y="0"/>
            <a:ext cx="12308114" cy="6923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4605" y="806162"/>
            <a:ext cx="4757712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Degree, A Unique Process: Pre-Proposal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44605" y="1232757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BDB20-CFF4-4029-A66B-9A16055B1B36}"/>
              </a:ext>
            </a:extLst>
          </p:cNvPr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D1F4E-66C8-475B-AFB9-25F0A7224521}"/>
              </a:ext>
            </a:extLst>
          </p:cNvPr>
          <p:cNvSpPr txBox="1"/>
          <p:nvPr/>
        </p:nvSpPr>
        <p:spPr>
          <a:xfrm>
            <a:off x="994299" y="1402363"/>
            <a:ext cx="621436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Gentona Book"/>
              </a:rPr>
              <a:t>Pre-Proposal Process</a:t>
            </a:r>
          </a:p>
          <a:p>
            <a:r>
              <a:rPr lang="en-US" dirty="0">
                <a:latin typeface="Gentona Book"/>
              </a:rPr>
              <a:t>Approval for any new degree program begins with the following pre-proposal process (also see the </a:t>
            </a:r>
            <a:r>
              <a:rPr lang="en-US" dirty="0">
                <a:latin typeface="Gentona Book"/>
                <a:hlinkClick r:id="rId4"/>
              </a:rPr>
              <a:t>Process Flowchart</a:t>
            </a:r>
            <a:r>
              <a:rPr lang="en-US" dirty="0">
                <a:latin typeface="Gentona Book"/>
              </a:rPr>
              <a:t>). The pre-proposal process does not use the academic approval tracking system. The </a:t>
            </a:r>
            <a:r>
              <a:rPr lang="en-US" dirty="0">
                <a:latin typeface="Gentona Book"/>
                <a:hlinkClick r:id="rId5"/>
              </a:rPr>
              <a:t>criteria for evaluation of new academic programs</a:t>
            </a:r>
            <a:r>
              <a:rPr lang="en-US" dirty="0">
                <a:latin typeface="Gentona Book"/>
              </a:rPr>
              <a:t> include: the program description; the assessment of need, demand and institutional priority; the planning process and timetable; the curriculum and articulation; and institutional resources.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latin typeface="Gentona Book"/>
              </a:rPr>
              <a:t>Download and complete the </a:t>
            </a:r>
            <a:r>
              <a:rPr lang="en-US" dirty="0">
                <a:latin typeface="Gentona Book"/>
                <a:hlinkClick r:id="rId6"/>
              </a:rPr>
              <a:t>Pre-Proposal form</a:t>
            </a:r>
            <a:r>
              <a:rPr lang="en-US" dirty="0">
                <a:latin typeface="Gentona Book"/>
              </a:rPr>
              <a:t> (.docx).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latin typeface="Gentona Book"/>
              </a:rPr>
              <a:t>Vet the pre-proposal through the college using email (do not use the academic approval tracking system).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latin typeface="Gentona Book"/>
              </a:rPr>
              <a:t>Submit the pre-proposal to the Provost's Office, Office of Undergraduate Affairs. The pre-proposal will be considered by the Provost's Office staff and the provost will make a final decision. If approved to go forward, the degree program will be included on the University’s Work Plan.</a:t>
            </a:r>
          </a:p>
        </p:txBody>
      </p:sp>
    </p:spTree>
    <p:extLst>
      <p:ext uri="{BB962C8B-B14F-4D97-AF65-F5344CB8AC3E}">
        <p14:creationId xmlns:p14="http://schemas.microsoft.com/office/powerpoint/2010/main" val="235175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2057" y="0"/>
            <a:ext cx="12308114" cy="6923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4605" y="806162"/>
            <a:ext cx="4757712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Proposal Process: An Extended Journey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44605" y="1232757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BDB20-CFF4-4029-A66B-9A16055B1B36}"/>
              </a:ext>
            </a:extLst>
          </p:cNvPr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1A7BFC-4339-443C-BA4F-052039DDFE35}"/>
              </a:ext>
            </a:extLst>
          </p:cNvPr>
          <p:cNvSpPr txBox="1"/>
          <p:nvPr/>
        </p:nvSpPr>
        <p:spPr>
          <a:xfrm>
            <a:off x="1463040" y="1259783"/>
            <a:ext cx="5887844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Proposal Process Steps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Department </a:t>
            </a:r>
            <a:r>
              <a:rPr lang="en-US" sz="1200" dirty="0"/>
              <a:t>(Approval is required from the Chair or other designated approver for the department that will offer the academic program, typically following review by the department curriculum committee.)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College </a:t>
            </a:r>
            <a:r>
              <a:rPr lang="en-US" sz="1200" dirty="0"/>
              <a:t>(Approval is required from the Dean or other designated approver for the college or unit in the preceding step, typically following review by the college curriculum committee.)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OIPR </a:t>
            </a:r>
            <a:r>
              <a:rPr lang="en-US" sz="1200" dirty="0"/>
              <a:t>(Approval of the CIP code is required by the Office of Institutional Planning and Research.)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APUG </a:t>
            </a:r>
            <a:r>
              <a:rPr lang="en-US" sz="1200" dirty="0"/>
              <a:t>(Approval is required by the Associate Provost for Undergraduate Affairs.)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UCC </a:t>
            </a:r>
            <a:r>
              <a:rPr lang="en-US" sz="1200" dirty="0"/>
              <a:t>(Approval is required from the University Curriculum Committee.)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highlight>
                  <a:srgbClr val="FFFF00"/>
                </a:highlight>
              </a:rPr>
              <a:t>FSSC</a:t>
            </a:r>
            <a:r>
              <a:rPr lang="en-US" sz="1200" dirty="0">
                <a:highlight>
                  <a:srgbClr val="FFFF00"/>
                </a:highlight>
              </a:rPr>
              <a:t> (Approval is required from the Faculty Senate Steering Committee.)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highlight>
                  <a:srgbClr val="FFFF00"/>
                </a:highlight>
              </a:rPr>
              <a:t>Senate </a:t>
            </a:r>
            <a:r>
              <a:rPr lang="en-US" sz="1200" dirty="0">
                <a:highlight>
                  <a:srgbClr val="FFFF00"/>
                </a:highlight>
              </a:rPr>
              <a:t>(Approval is required from the Faculty Senate.)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AA </a:t>
            </a:r>
            <a:r>
              <a:rPr lang="en-US" sz="1200" dirty="0"/>
              <a:t>(Approval is required from Academic Affairs.)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highlight>
                  <a:srgbClr val="FFFF00"/>
                </a:highlight>
              </a:rPr>
              <a:t>BOT </a:t>
            </a:r>
            <a:r>
              <a:rPr lang="en-US" sz="1200" dirty="0">
                <a:highlight>
                  <a:srgbClr val="FFFF00"/>
                </a:highlight>
              </a:rPr>
              <a:t>(Approval is required from the Board of Trustees.)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highlight>
                  <a:srgbClr val="FFFF00"/>
                </a:highlight>
              </a:rPr>
              <a:t>BOG </a:t>
            </a:r>
            <a:r>
              <a:rPr lang="en-US" sz="1200" dirty="0">
                <a:highlight>
                  <a:srgbClr val="FFFF00"/>
                </a:highlight>
              </a:rPr>
              <a:t>(Approval is required from the Board of Governors.)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AA </a:t>
            </a:r>
            <a:r>
              <a:rPr lang="en-US" sz="1200" dirty="0"/>
              <a:t>[N] (Academic Affairs is notified of the request.)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OUR </a:t>
            </a:r>
            <a:r>
              <a:rPr lang="en-US" sz="1200" dirty="0"/>
              <a:t>(Approval is required from the Office of the University Registrar.)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OIPR </a:t>
            </a:r>
            <a:r>
              <a:rPr lang="en-US" sz="1200" dirty="0"/>
              <a:t>[N] (The Office of Institutional Planning and Research is notified of the request.)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SASS </a:t>
            </a:r>
            <a:r>
              <a:rPr lang="en-US" sz="1200" dirty="0"/>
              <a:t>(The change will be entered into the Student Academic Support System, effective in the term approved for the request.)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CAT </a:t>
            </a:r>
            <a:r>
              <a:rPr lang="en-US" sz="1200" dirty="0"/>
              <a:t>(The change will be entered into the undergraduate catalog, effective in the term approved for the request.)</a:t>
            </a:r>
          </a:p>
          <a:p>
            <a:pPr>
              <a:buFont typeface="+mj-lt"/>
              <a:buAutoNum type="arabicPeriod"/>
            </a:pPr>
            <a:r>
              <a:rPr lang="en-US" sz="1200" b="1" dirty="0"/>
              <a:t>College </a:t>
            </a:r>
            <a:r>
              <a:rPr lang="en-US" sz="1200" dirty="0"/>
              <a:t>[N] (The College is notified of request approval.)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FB39A3-F712-4E5A-A20A-5344FFC20A85}"/>
              </a:ext>
            </a:extLst>
          </p:cNvPr>
          <p:cNvSpPr txBox="1"/>
          <p:nvPr/>
        </p:nvSpPr>
        <p:spPr>
          <a:xfrm>
            <a:off x="7239138" y="2920363"/>
            <a:ext cx="22311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*Any new course requests related to the degree program must be approved prior to this submission.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8B001C0-AD22-46FE-8C71-3E492908D98C}"/>
              </a:ext>
            </a:extLst>
          </p:cNvPr>
          <p:cNvSpPr/>
          <p:nvPr/>
        </p:nvSpPr>
        <p:spPr>
          <a:xfrm>
            <a:off x="585215" y="3435270"/>
            <a:ext cx="764833" cy="1421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66BE8A4-D41A-4F62-9264-FE9ECB5A175F}"/>
              </a:ext>
            </a:extLst>
          </p:cNvPr>
          <p:cNvSpPr/>
          <p:nvPr/>
        </p:nvSpPr>
        <p:spPr>
          <a:xfrm>
            <a:off x="585214" y="3653193"/>
            <a:ext cx="764833" cy="1421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4A444E9-1A78-403D-9C6D-E2ADAE1DEF5A}"/>
              </a:ext>
            </a:extLst>
          </p:cNvPr>
          <p:cNvSpPr/>
          <p:nvPr/>
        </p:nvSpPr>
        <p:spPr>
          <a:xfrm>
            <a:off x="585213" y="4188282"/>
            <a:ext cx="764833" cy="1421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30262E97-26E3-4860-9BAB-753836AD2829}"/>
              </a:ext>
            </a:extLst>
          </p:cNvPr>
          <p:cNvSpPr/>
          <p:nvPr/>
        </p:nvSpPr>
        <p:spPr>
          <a:xfrm>
            <a:off x="585212" y="3996656"/>
            <a:ext cx="764833" cy="1421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38162E-5A32-4622-BA02-4B92DC81B7B5}"/>
              </a:ext>
            </a:extLst>
          </p:cNvPr>
          <p:cNvSpPr txBox="1"/>
          <p:nvPr/>
        </p:nvSpPr>
        <p:spPr>
          <a:xfrm>
            <a:off x="7374826" y="1810512"/>
            <a:ext cx="1792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*Highlighted steps will add on multiple months per step.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D23E46-084F-4A36-8E6E-A37F28626CD8}"/>
              </a:ext>
            </a:extLst>
          </p:cNvPr>
          <p:cNvSpPr txBox="1"/>
          <p:nvPr/>
        </p:nvSpPr>
        <p:spPr>
          <a:xfrm>
            <a:off x="7264000" y="4375014"/>
            <a:ext cx="183832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ea typeface="Calibri" panose="020F0502020204030204" pitchFamily="34" charset="0"/>
              </a:rPr>
              <a:t>*D</a:t>
            </a:r>
            <a:r>
              <a:rPr lang="en-US" sz="1600" dirty="0">
                <a:effectLst/>
                <a:ea typeface="Calibri" panose="020F0502020204030204" pitchFamily="34" charset="0"/>
              </a:rPr>
              <a:t>octoral level programs are only approved by the BOG twice a year, in June and November. 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59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2057" y="-32657"/>
            <a:ext cx="12308114" cy="6923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392" y="898050"/>
            <a:ext cx="4757712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Required Documents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44605" y="1232757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BDB20-CFF4-4029-A66B-9A16055B1B36}"/>
              </a:ext>
            </a:extLst>
          </p:cNvPr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8A3E2B-3C55-4A8C-A9B6-6D03C43CE65F}"/>
              </a:ext>
            </a:extLst>
          </p:cNvPr>
          <p:cNvSpPr txBox="1"/>
          <p:nvPr/>
        </p:nvSpPr>
        <p:spPr>
          <a:xfrm>
            <a:off x="1463040" y="1299121"/>
            <a:ext cx="621792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BOG/SUS Program Proposal Submission Form </a:t>
            </a:r>
            <a:r>
              <a:rPr lang="en-US" dirty="0"/>
              <a:t> (.docx) - download, complete electronically, and save on your computer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5"/>
              </a:rPr>
              <a:t>New Degree Proposal Worksheets</a:t>
            </a:r>
            <a:r>
              <a:rPr lang="en-US" dirty="0"/>
              <a:t> (.xlsx) - download, complete electronically, and save on your computer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6"/>
              </a:rPr>
              <a:t>Limited Access form</a:t>
            </a:r>
            <a:r>
              <a:rPr lang="en-US" dirty="0"/>
              <a:t> (.pdf) if applicable - download, complete electronically, and save on your computer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Catalog copy</a:t>
            </a:r>
            <a:r>
              <a:rPr lang="en-US" dirty="0"/>
              <a:t> - catalog-style description of the degree program, requirements for entry, requirements for completion, and a list of majors, minors, certificates, etc. (Word document preferred)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Supporting documentation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 memos, emails, etc. from other units to provide evidence of the availability of courses that are required in the degree program and/or to provide evidence for support of the proposed program if there is clear or potential overlap or duplication of content.</a:t>
            </a:r>
          </a:p>
        </p:txBody>
      </p:sp>
    </p:spTree>
    <p:extLst>
      <p:ext uri="{BB962C8B-B14F-4D97-AF65-F5344CB8AC3E}">
        <p14:creationId xmlns:p14="http://schemas.microsoft.com/office/powerpoint/2010/main" val="304356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55113" y="-92566"/>
            <a:ext cx="12454226" cy="7015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392" y="1015604"/>
            <a:ext cx="5381258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Example of New Degree Request: Doctor of Athletic Training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5979" y="6356059"/>
            <a:ext cx="6432042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  <a:hlinkClick r:id="rId3"/>
              </a:rPr>
              <a:t>https://approval.ufl.edu/start-new-request/</a:t>
            </a:r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44605" y="1513561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96103B-F62D-4EC6-B7DA-06BE8646DC44}"/>
              </a:ext>
            </a:extLst>
          </p:cNvPr>
          <p:cNvSpPr txBox="1"/>
          <p:nvPr/>
        </p:nvSpPr>
        <p:spPr>
          <a:xfrm>
            <a:off x="522392" y="1507839"/>
            <a:ext cx="62910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Request link: https://secure.aa.ufl.edu/Approval/reports/12432</a:t>
            </a:r>
            <a:r>
              <a:rPr lang="en-US" sz="14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00156-6737-4EBE-AC38-527D3E1E2AEC}"/>
              </a:ext>
            </a:extLst>
          </p:cNvPr>
          <p:cNvSpPr txBox="1"/>
          <p:nvPr/>
        </p:nvSpPr>
        <p:spPr>
          <a:xfrm>
            <a:off x="1197864" y="2130552"/>
            <a:ext cx="7280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Submitted to Approval System: </a:t>
            </a:r>
            <a:r>
              <a:rPr lang="en-US" dirty="0">
                <a:highlight>
                  <a:srgbClr val="FFFF00"/>
                </a:highlight>
              </a:rPr>
              <a:t>March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UCC: April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Faculty Senate Steering: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Faculty Senate: August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BOT: September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Board of Governors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to Student Academic Support System (Audits): April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notifications: </a:t>
            </a:r>
            <a:r>
              <a:rPr lang="en-US" dirty="0">
                <a:highlight>
                  <a:srgbClr val="FFFF00"/>
                </a:highlight>
              </a:rPr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68571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55113" y="-78940"/>
            <a:ext cx="12454226" cy="7015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8078" y="444872"/>
            <a:ext cx="588784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b="1" spc="255" dirty="0">
                <a:solidFill>
                  <a:srgbClr val="0021A5"/>
                </a:solidFill>
                <a:latin typeface="Gentona SemiBold" charset="0"/>
                <a:ea typeface="Gentona SemiBold" charset="0"/>
                <a:cs typeface="Gentona SemiBold" charset="0"/>
              </a:rPr>
              <a:t>New Degree Requests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392" y="1015604"/>
            <a:ext cx="5887844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>
                <a:solidFill>
                  <a:srgbClr val="F37021"/>
                </a:solidFill>
                <a:latin typeface="Gentona SemiBold" charset="0"/>
                <a:ea typeface="Gentona SemiBold" charset="0"/>
                <a:cs typeface="Gentona SemiBold" charset="0"/>
              </a:rPr>
              <a:t>Example of New Degree Request: Doctor of Occupational Therapy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5979" y="6356059"/>
            <a:ext cx="6432042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  <a:hlinkClick r:id="rId3"/>
              </a:rPr>
              <a:t>https://approval.ufl.edu/start-new-request/</a:t>
            </a:r>
            <a:r>
              <a:rPr lang="en-US" sz="975" dirty="0">
                <a:solidFill>
                  <a:srgbClr val="002060"/>
                </a:solidFill>
                <a:latin typeface="Gentona Book" charset="0"/>
                <a:ea typeface="Gentona Book" charset="0"/>
                <a:cs typeface="Gentona Book" charset="0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44605" y="1513561"/>
            <a:ext cx="3378820" cy="0"/>
          </a:xfrm>
          <a:prstGeom prst="line">
            <a:avLst/>
          </a:prstGeom>
          <a:ln w="12700">
            <a:solidFill>
              <a:srgbClr val="F37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88009" y="-99021"/>
            <a:ext cx="590306" cy="66508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68" y="203380"/>
            <a:ext cx="356938" cy="2413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96103B-F62D-4EC6-B7DA-06BE8646DC44}"/>
              </a:ext>
            </a:extLst>
          </p:cNvPr>
          <p:cNvSpPr txBox="1"/>
          <p:nvPr/>
        </p:nvSpPr>
        <p:spPr>
          <a:xfrm>
            <a:off x="430952" y="1507839"/>
            <a:ext cx="62910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Request link: https://secure.aa.ufl.edu/Approval/reports/11297</a:t>
            </a:r>
            <a:r>
              <a:rPr lang="en-US" sz="14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00156-6737-4EBE-AC38-527D3E1E2AEC}"/>
              </a:ext>
            </a:extLst>
          </p:cNvPr>
          <p:cNvSpPr txBox="1"/>
          <p:nvPr/>
        </p:nvSpPr>
        <p:spPr>
          <a:xfrm>
            <a:off x="1197864" y="2130552"/>
            <a:ext cx="7280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Submitted to Approval System: </a:t>
            </a:r>
            <a:r>
              <a:rPr lang="en-US" dirty="0">
                <a:highlight>
                  <a:srgbClr val="FFFF00"/>
                </a:highlight>
              </a:rPr>
              <a:t>November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UCC: December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Faculty Senate Steering: January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Faculty Senate: February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BOT: March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Approved by Board of Governors: July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Added to Student Academic Support System (Audits): October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notifications: </a:t>
            </a:r>
            <a:r>
              <a:rPr lang="en-US" dirty="0">
                <a:highlight>
                  <a:srgbClr val="FFFF00"/>
                </a:highlight>
              </a:rPr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402617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A634C24F86A43BA58158C905E0AD3" ma:contentTypeVersion="4" ma:contentTypeDescription="Create a new document." ma:contentTypeScope="" ma:versionID="707d384a75bc3f2c02322a28c1de1836">
  <xsd:schema xmlns:xsd="http://www.w3.org/2001/XMLSchema" xmlns:xs="http://www.w3.org/2001/XMLSchema" xmlns:p="http://schemas.microsoft.com/office/2006/metadata/properties" xmlns:ns2="2150027a-34ff-44ee-8c3a-9d0766a0f335" targetNamespace="http://schemas.microsoft.com/office/2006/metadata/properties" ma:root="true" ma:fieldsID="8b1ca8beebe6d9ea21c30ebd13fe29e4" ns2:_="">
    <xsd:import namespace="2150027a-34ff-44ee-8c3a-9d0766a0f3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0027a-34ff-44ee-8c3a-9d0766a0f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A7E2C-A0A4-476B-9B65-B338721C87E9}"/>
</file>

<file path=customXml/itemProps2.xml><?xml version="1.0" encoding="utf-8"?>
<ds:datastoreItem xmlns:ds="http://schemas.openxmlformats.org/officeDocument/2006/customXml" ds:itemID="{9B3D26D4-1316-40BF-AE40-F0692D6A1D63}"/>
</file>

<file path=customXml/itemProps3.xml><?xml version="1.0" encoding="utf-8"?>
<ds:datastoreItem xmlns:ds="http://schemas.openxmlformats.org/officeDocument/2006/customXml" ds:itemID="{C36AFF52-E3AF-4B69-BA29-DD973C1DA2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</TotalTime>
  <Words>1006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Gentona Book</vt:lpstr>
      <vt:lpstr>Gentona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Griffith,Casey Todd</cp:lastModifiedBy>
  <cp:revision>56</cp:revision>
  <dcterms:created xsi:type="dcterms:W3CDTF">2018-03-15T14:48:50Z</dcterms:created>
  <dcterms:modified xsi:type="dcterms:W3CDTF">2021-04-28T15:31:47Z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0x01010000DA634C24F86A43BA58158C905E0AD3</vt:lpwstr>
  </property>
</Properties>
</file>